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5A820-CCDF-4539-B5CC-05CC7E036892}" type="datetimeFigureOut">
              <a:rPr lang="en-US" smtClean="0"/>
              <a:t>8/28/2014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D1E84-94AD-4750-B9BE-198632EEF8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159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32A31-D76C-449A-9FD3-BAC2189E576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9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D1E84-94AD-4750-B9BE-198632EEF8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51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D1E84-94AD-4750-B9BE-198632EEF81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208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A08CC-B53F-4BD2-AA0F-CAA8D40635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7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467E-E2AB-4DBF-BF7C-76739950C7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64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6940-BB59-4888-9D9D-542222E347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3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653-1AFC-4993-9D86-F88E3EF349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9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246D-E3D5-4EA5-A066-AF8F88F4AA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9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2AA2-E4B5-413D-B20D-23BD867C2D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00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476C-4F58-44FD-ADCF-7E5A518D38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9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F67F-5140-4CAA-B645-DB691AE3AA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15E6-5BB2-4000-9B93-FAE0688E2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5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B4CAA-8118-403D-BF3F-C39A3C6EBDE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7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EC0D1-0E8B-42B7-8968-5495B64574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7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A47AD-8FFD-497D-A4C4-A1D6935D8D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2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13303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Model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782106"/>
            <a:ext cx="5790263" cy="377109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subsystem blocks, we put the controller and cell model together and obtain a power-input model.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3039070"/>
            <a:ext cx="1065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rom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previous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slide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Elbow Connector 6"/>
          <p:cNvCxnSpPr/>
          <p:nvPr/>
        </p:nvCxnSpPr>
        <p:spPr>
          <a:xfrm flipV="1">
            <a:off x="5867400" y="3505200"/>
            <a:ext cx="4572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89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Response of the system to a 30 w power command: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272695"/>
            <a:ext cx="6629400" cy="267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6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[</a:t>
            </a:r>
            <a:r>
              <a:rPr lang="en-US" sz="2800" dirty="0" smtClean="0"/>
              <a:t>1]	C</a:t>
            </a:r>
            <a:r>
              <a:rPr lang="en-US" sz="2800" dirty="0"/>
              <a:t>. </a:t>
            </a:r>
            <a:r>
              <a:rPr lang="en-US" sz="2800" dirty="0" err="1"/>
              <a:t>Rahn</a:t>
            </a:r>
            <a:r>
              <a:rPr lang="en-US" sz="2800" dirty="0"/>
              <a:t> and C.Y. </a:t>
            </a:r>
            <a:r>
              <a:rPr lang="en-US" sz="2800" dirty="0" smtClean="0"/>
              <a:t>Wang, “</a:t>
            </a:r>
            <a:r>
              <a:rPr lang="en-US" sz="2800" i="1" dirty="0" smtClean="0"/>
              <a:t>Battery </a:t>
            </a:r>
            <a:r>
              <a:rPr lang="en-US" sz="2800" i="1" dirty="0"/>
              <a:t>Systems </a:t>
            </a:r>
            <a:r>
              <a:rPr lang="en-US" sz="2800" i="1" dirty="0" smtClean="0"/>
              <a:t>Engineering,”</a:t>
            </a:r>
            <a:r>
              <a:rPr lang="en-US" sz="2800" dirty="0" smtClean="0"/>
              <a:t> </a:t>
            </a:r>
            <a:r>
              <a:rPr lang="en-US" sz="2800" dirty="0" err="1" smtClean="0"/>
              <a:t>Chichester</a:t>
            </a:r>
            <a:r>
              <a:rPr lang="en-US" sz="2800" dirty="0"/>
              <a:t>:  </a:t>
            </a:r>
            <a:r>
              <a:rPr lang="en-US" sz="2800" dirty="0" smtClean="0"/>
              <a:t>John </a:t>
            </a:r>
            <a:r>
              <a:rPr lang="en-US" sz="2800" dirty="0"/>
              <a:t>Wiley &amp; </a:t>
            </a:r>
            <a:r>
              <a:rPr lang="en-US" sz="2800" dirty="0" smtClean="0"/>
              <a:t>Sons</a:t>
            </a:r>
            <a:r>
              <a:rPr lang="en-US" sz="2800" dirty="0"/>
              <a:t>, 2013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[2]	A. </a:t>
            </a:r>
            <a:r>
              <a:rPr lang="en-US" sz="2800" dirty="0" err="1" smtClean="0"/>
              <a:t>O'Dwyer</a:t>
            </a:r>
            <a:r>
              <a:rPr lang="en-US" sz="2800" dirty="0" smtClean="0"/>
              <a:t>, “</a:t>
            </a:r>
            <a:r>
              <a:rPr lang="en-US" sz="2800" i="1" dirty="0"/>
              <a:t>Handbook of PI and PID Controller Tuning </a:t>
            </a:r>
            <a:r>
              <a:rPr lang="en-US" sz="2800" i="1" dirty="0" smtClean="0"/>
              <a:t>Rules,”</a:t>
            </a:r>
            <a:r>
              <a:rPr lang="en-US" sz="2800" dirty="0" smtClean="0"/>
              <a:t> </a:t>
            </a:r>
            <a:r>
              <a:rPr lang="en-US" sz="2800" dirty="0" err="1" smtClean="0"/>
              <a:t>Chichester</a:t>
            </a:r>
            <a:r>
              <a:rPr lang="en-US" sz="2800" dirty="0" smtClean="0"/>
              <a:t>: 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Edition, 2009.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150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prstClr val="black"/>
                </a:solidFill>
              </a:rPr>
              <a:t/>
            </a:r>
            <a:br>
              <a:rPr lang="en-US" sz="4000" dirty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Power-causal Cell Models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24050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Power-input Cell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it was mentioned earlier, current is usually the input to battery models.</a:t>
            </a:r>
          </a:p>
          <a:p>
            <a:r>
              <a:rPr lang="en-US" dirty="0"/>
              <a:t>K</a:t>
            </a:r>
            <a:r>
              <a:rPr lang="en-US" dirty="0" smtClean="0"/>
              <a:t>nowing the current history and its </a:t>
            </a:r>
            <a:r>
              <a:rPr lang="en-US" smtClean="0"/>
              <a:t>present value, </a:t>
            </a:r>
            <a:r>
              <a:rPr lang="en-US" dirty="0" smtClean="0"/>
              <a:t>we can calculate the output power that the cell is delivering. </a:t>
            </a:r>
          </a:p>
          <a:p>
            <a:r>
              <a:rPr lang="en-US" dirty="0" smtClean="0"/>
              <a:t>However, supervisory power management for HEVs, conventionally requires power-input model of the components.</a:t>
            </a:r>
          </a:p>
        </p:txBody>
      </p:sp>
    </p:spTree>
    <p:extLst>
      <p:ext uri="{BB962C8B-B14F-4D97-AF65-F5344CB8AC3E}">
        <p14:creationId xmlns:p14="http://schemas.microsoft.com/office/powerpoint/2010/main" val="18856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Inversion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</a:t>
            </a:r>
            <a:r>
              <a:rPr lang="en-US" dirty="0" smtClean="0"/>
              <a:t>need to invert the current-input models.</a:t>
            </a:r>
          </a:p>
          <a:p>
            <a:r>
              <a:rPr lang="en-US" dirty="0" smtClean="0"/>
              <a:t>This is called a plant inversion problem.</a:t>
            </a:r>
          </a:p>
          <a:p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33400" y="5177135"/>
            <a:ext cx="3505200" cy="918865"/>
            <a:chOff x="1219200" y="4948535"/>
            <a:chExt cx="3505200" cy="918865"/>
          </a:xfrm>
        </p:grpSpPr>
        <p:sp>
          <p:nvSpPr>
            <p:cNvPr id="4" name="Rectangle 3"/>
            <p:cNvSpPr/>
            <p:nvPr/>
          </p:nvSpPr>
          <p:spPr>
            <a:xfrm>
              <a:off x="2362200" y="4994564"/>
              <a:ext cx="1371600" cy="8728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1295400" y="5410200"/>
              <a:ext cx="1066800" cy="2078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3733800" y="5410200"/>
              <a:ext cx="990600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667000" y="5105400"/>
              <a:ext cx="76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T</a:t>
              </a:r>
              <a:endParaRPr lang="en-US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447800" y="4948535"/>
                  <a:ext cx="762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I(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𝜏</m:t>
                      </m:r>
                    </m:oMath>
                  </a14:m>
                  <a:r>
                    <a:rPr lang="en-US" sz="2400" dirty="0" smtClean="0"/>
                    <a:t>),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7800" y="4948535"/>
                  <a:ext cx="762000" cy="46166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5600" t="-10526" r="-6400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/>
            <p:cNvSpPr txBox="1"/>
            <p:nvPr/>
          </p:nvSpPr>
          <p:spPr>
            <a:xfrm>
              <a:off x="3733800" y="4948535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P</a:t>
              </a:r>
              <a:r>
                <a:rPr lang="en-US" sz="2400" dirty="0" smtClean="0"/>
                <a:t>(t)</a:t>
              </a:r>
              <a:endParaRPr 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219200" y="5528846"/>
                  <a:ext cx="11430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</a:rPr>
                          <m:t>0&lt;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&lt;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9200" y="5528846"/>
                  <a:ext cx="1143000" cy="33855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5105400" y="5181600"/>
            <a:ext cx="3505200" cy="918865"/>
            <a:chOff x="1219200" y="4948535"/>
            <a:chExt cx="3505200" cy="918865"/>
          </a:xfrm>
        </p:grpSpPr>
        <p:sp>
          <p:nvSpPr>
            <p:cNvPr id="23" name="Rectangle 22"/>
            <p:cNvSpPr/>
            <p:nvPr/>
          </p:nvSpPr>
          <p:spPr>
            <a:xfrm>
              <a:off x="2362200" y="4994564"/>
              <a:ext cx="1371600" cy="8728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1295400" y="5410200"/>
              <a:ext cx="1066800" cy="2078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733800" y="5410200"/>
              <a:ext cx="990600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514600" y="5187315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T</a:t>
              </a:r>
              <a:r>
                <a:rPr lang="en-US" sz="2800" b="1" baseline="30000" dirty="0" smtClean="0"/>
                <a:t>-1</a:t>
              </a:r>
              <a:r>
                <a:rPr lang="en-US" sz="2800" b="1" dirty="0" smtClean="0"/>
                <a:t>=?</a:t>
              </a:r>
              <a:endParaRPr lang="en-US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447800" y="4948535"/>
                  <a:ext cx="762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/>
                    <a:t>P</a:t>
                  </a:r>
                  <a:r>
                    <a:rPr lang="en-US" sz="2400" dirty="0" smtClean="0"/>
                    <a:t>(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𝜏</m:t>
                      </m:r>
                    </m:oMath>
                  </a14:m>
                  <a:r>
                    <a:rPr lang="en-US" sz="2400" dirty="0" smtClean="0"/>
                    <a:t>),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7800" y="4948535"/>
                  <a:ext cx="762000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1200" t="-10526" r="-11200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/>
            <p:cNvSpPr txBox="1"/>
            <p:nvPr/>
          </p:nvSpPr>
          <p:spPr>
            <a:xfrm>
              <a:off x="3733800" y="4948535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I(t)</a:t>
              </a:r>
              <a:endParaRPr 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1219200" y="5528846"/>
                  <a:ext cx="11430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</a:rPr>
                          <m:t>0&lt;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&lt;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9200" y="5528846"/>
                  <a:ext cx="1143000" cy="33855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8473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Plant Inversion</a:t>
            </a:r>
            <a:endParaRPr lang="en-US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51068"/>
            <a:ext cx="3810000" cy="155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5985" y="2800290"/>
                <a:ext cx="12166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985" y="2800290"/>
                <a:ext cx="121661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7200" y="2190690"/>
                <a:ext cx="19692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𝑜𝑐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190690"/>
                <a:ext cx="1969257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" y="3581400"/>
                <a:ext cx="4341766" cy="4165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/>
                  <a:t>Current-input </a:t>
                </a:r>
                <a:r>
                  <a:rPr lang="en-US" sz="2000" dirty="0"/>
                  <a:t>P</a:t>
                </a:r>
                <a:r>
                  <a:rPr lang="en-US" sz="2000" dirty="0" smtClean="0"/>
                  <a:t>lant 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𝑜𝑐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581400"/>
                <a:ext cx="4341766" cy="416524"/>
              </a:xfrm>
              <a:prstGeom prst="rect">
                <a:avLst/>
              </a:prstGeom>
              <a:blipFill rotWithShape="1">
                <a:blip r:embed="rId5"/>
                <a:stretch>
                  <a:fillRect l="-1545" t="-294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6893687" y="3362980"/>
            <a:ext cx="1031113" cy="2961620"/>
            <a:chOff x="1066800" y="1220990"/>
            <a:chExt cx="1534554" cy="4407630"/>
          </a:xfrm>
        </p:grpSpPr>
        <p:pic>
          <p:nvPicPr>
            <p:cNvPr id="8" name="Picture 2" descr="C:\Users\Administrator\Pictures\batteryFigur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6069" y="2787222"/>
              <a:ext cx="3276015" cy="1534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610752" y="1220990"/>
              <a:ext cx="457199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10752" y="51054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-</a:t>
              </a:r>
              <a:endParaRPr lang="en-US" sz="28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0482" y="4365837"/>
                <a:ext cx="4903586" cy="1736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/>
                  <a:t>Solve the quadratic equation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b="0" dirty="0" smtClean="0"/>
                  <a:t> </a:t>
                </a:r>
              </a:p>
              <a:p>
                <a:r>
                  <a:rPr lang="en-US" sz="2000" b="0" dirty="0" smtClean="0"/>
                  <a:t>to get the </a:t>
                </a:r>
                <a:r>
                  <a:rPr lang="en-US" sz="2000" dirty="0" smtClean="0"/>
                  <a:t>i</a:t>
                </a:r>
                <a:r>
                  <a:rPr lang="en-US" sz="2000" b="0" dirty="0" smtClean="0"/>
                  <a:t>nverted </a:t>
                </a:r>
                <a:r>
                  <a:rPr lang="en-US" sz="2000" dirty="0" smtClean="0"/>
                  <a:t>p</a:t>
                </a:r>
                <a:r>
                  <a:rPr lang="en-US" sz="2000" b="0" dirty="0" smtClean="0"/>
                  <a:t>lant :</a:t>
                </a:r>
              </a:p>
              <a:p>
                <a:r>
                  <a:rPr lang="en-US" sz="2000" b="0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𝑜𝑐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𝑜𝑐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/>
                                </a:rPr>
                                <m:t>+4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</m:rad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482" y="4365837"/>
                <a:ext cx="4903586" cy="1736116"/>
              </a:xfrm>
              <a:prstGeom prst="rect">
                <a:avLst/>
              </a:prstGeom>
              <a:blipFill rotWithShape="1">
                <a:blip r:embed="rId7"/>
                <a:stretch>
                  <a:fillRect l="-1368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3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Tracking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it is not always possible to invert a model. </a:t>
            </a:r>
          </a:p>
          <a:p>
            <a:r>
              <a:rPr lang="en-US" dirty="0" smtClean="0"/>
              <a:t>In such cases, we try to solve an “Input Tracking” problem instead.</a:t>
            </a:r>
          </a:p>
          <a:p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445911" y="4648200"/>
            <a:ext cx="7631289" cy="1562100"/>
            <a:chOff x="293511" y="3962400"/>
            <a:chExt cx="7631289" cy="1562100"/>
          </a:xfrm>
        </p:grpSpPr>
        <p:sp>
          <p:nvSpPr>
            <p:cNvPr id="31" name="Oval 30"/>
            <p:cNvSpPr/>
            <p:nvPr/>
          </p:nvSpPr>
          <p:spPr>
            <a:xfrm>
              <a:off x="1447800" y="4305300"/>
              <a:ext cx="228600" cy="228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93511" y="3962400"/>
              <a:ext cx="7631289" cy="1562100"/>
              <a:chOff x="293511" y="3962400"/>
              <a:chExt cx="7631289" cy="15621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514600" y="3962400"/>
                <a:ext cx="1219200" cy="838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029200" y="3962400"/>
                <a:ext cx="1524000" cy="838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3733800" y="4419600"/>
                <a:ext cx="12954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6553200" y="4419600"/>
                <a:ext cx="13716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6925076" y="4419600"/>
                <a:ext cx="4562" cy="10972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Elbow Connector 28"/>
              <p:cNvCxnSpPr/>
              <p:nvPr/>
            </p:nvCxnSpPr>
            <p:spPr>
              <a:xfrm rot="10800000">
                <a:off x="1552976" y="4533900"/>
                <a:ext cx="5372100" cy="990600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293511" y="4419600"/>
                <a:ext cx="1154289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1683327" y="4419600"/>
                <a:ext cx="8382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2667000" y="4876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257800" y="48884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Cell Model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219201" y="4812268"/>
            <a:ext cx="30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447800" y="5193268"/>
            <a:ext cx="30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5911" y="4459069"/>
            <a:ext cx="1001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esired</a:t>
            </a:r>
          </a:p>
          <a:p>
            <a:pPr algn="ctr"/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086600" y="4459069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ctual </a:t>
            </a:r>
          </a:p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962401" y="4724400"/>
            <a:ext cx="106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urrent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741311" y="4812268"/>
            <a:ext cx="100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rror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37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controller, based on the instantaneous error between the actual and desired power, determines a current that decreases the error.</a:t>
            </a:r>
          </a:p>
          <a:p>
            <a:r>
              <a:rPr lang="en-US" dirty="0" smtClean="0"/>
              <a:t>For </a:t>
            </a:r>
            <a:r>
              <a:rPr lang="en-US" dirty="0"/>
              <a:t>properly designed</a:t>
            </a:r>
            <a:r>
              <a:rPr lang="en-US" dirty="0" smtClean="0"/>
              <a:t> controller the error eventually converges to zero for reasonable power demands.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59" y="4953000"/>
            <a:ext cx="5336741" cy="1236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2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Proportional-Integral Controller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For our battery models, we can use a PI controller, which uses both the error signal and its </a:t>
                </a:r>
                <a:r>
                  <a:rPr lang="en-US" dirty="0"/>
                  <a:t>i</a:t>
                </a:r>
                <a:r>
                  <a:rPr lang="en-US" dirty="0" smtClean="0"/>
                  <a:t>ntegral to dictate the current input the cell model.</a:t>
                </a:r>
              </a:p>
              <a:p>
                <a:r>
                  <a:rPr lang="en-US" dirty="0" smtClean="0"/>
                  <a:t>There are online and offline methods to tune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coefficient to optimize the control performance.</a:t>
                </a:r>
                <a:r>
                  <a:rPr lang="en-US" baseline="30000" dirty="0" smtClean="0"/>
                  <a:t>[2]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2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/>
          <p:cNvGrpSpPr/>
          <p:nvPr/>
        </p:nvGrpSpPr>
        <p:grpSpPr>
          <a:xfrm>
            <a:off x="5715000" y="4756650"/>
            <a:ext cx="2362200" cy="1415550"/>
            <a:chOff x="5105400" y="4572000"/>
            <a:chExt cx="2967037" cy="1828800"/>
          </a:xfrm>
        </p:grpSpPr>
        <p:sp>
          <p:nvSpPr>
            <p:cNvPr id="42" name="Rectangle 41"/>
            <p:cNvSpPr/>
            <p:nvPr/>
          </p:nvSpPr>
          <p:spPr>
            <a:xfrm>
              <a:off x="5388768" y="4699000"/>
              <a:ext cx="2383632" cy="17018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4572000"/>
              <a:ext cx="2967037" cy="1685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2" name="TextBox 71"/>
          <p:cNvSpPr txBox="1"/>
          <p:nvPr/>
        </p:nvSpPr>
        <p:spPr>
          <a:xfrm>
            <a:off x="6015005" y="6248400"/>
            <a:ext cx="165088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 Controller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5257800" y="5638800"/>
            <a:ext cx="53993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(t)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7924800" y="5650468"/>
            <a:ext cx="53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(t)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Simulink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PI controller scheme designed for power tracking.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0"/>
            <a:ext cx="72390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2514599" cy="137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93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325</Words>
  <Application>Microsoft Office PowerPoint</Application>
  <PresentationFormat>On-screen Show (4:3)</PresentationFormat>
  <Paragraphs>72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 Math</vt:lpstr>
      <vt:lpstr>1_Office Theme</vt:lpstr>
      <vt:lpstr>PowerPoint Presentation</vt:lpstr>
      <vt:lpstr>PowerPoint Presentation</vt:lpstr>
      <vt:lpstr>Power-input Cell Models</vt:lpstr>
      <vt:lpstr>Plant Inversion</vt:lpstr>
      <vt:lpstr>PowerPoint Presentation</vt:lpstr>
      <vt:lpstr>Input Tracking</vt:lpstr>
      <vt:lpstr>Input Tracking</vt:lpstr>
      <vt:lpstr>Proportional-Integral Controller</vt:lpstr>
      <vt:lpstr>Controller Simulink Model</vt:lpstr>
      <vt:lpstr>Overall Model</vt:lpstr>
      <vt:lpstr>Validation Test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29</cp:revision>
  <dcterms:created xsi:type="dcterms:W3CDTF">2013-04-17T11:30:41Z</dcterms:created>
  <dcterms:modified xsi:type="dcterms:W3CDTF">2014-08-28T22:53:17Z</dcterms:modified>
</cp:coreProperties>
</file>